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2"/>
  </p:sldMasterIdLst>
  <p:notesMasterIdLst>
    <p:notesMasterId r:id="rId3"/>
  </p:notesMasterIdLst>
  <p:handoutMasterIdLst>
    <p:handoutMasterId r:id="rId4"/>
  </p:handoutMasterIdLst>
  <p:sldIdLst>
    <p:sldId id="1730" r:id="rId5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19" userDrawn="1">
          <p15:clr>
            <a:srgbClr val="A4A3A4"/>
          </p15:clr>
        </p15:guide>
        <p15:guide id="2" pos="4201" userDrawn="1">
          <p15:clr>
            <a:srgbClr val="A4A3A4"/>
          </p15:clr>
        </p15:guide>
        <p15:guide id="3" orient="horz" pos="126" userDrawn="1">
          <p15:clr>
            <a:srgbClr val="A4A3A4"/>
          </p15:clr>
        </p15:guide>
        <p15:guide id="4" orient="horz" pos="61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83"/>
    <a:srgbClr val="47B4D0"/>
    <a:srgbClr val="F15D5D"/>
    <a:srgbClr val="146C94"/>
    <a:srgbClr val="F48080"/>
    <a:srgbClr val="AFD3E2"/>
    <a:srgbClr val="19A7CE"/>
    <a:srgbClr val="E6E6E6"/>
    <a:srgbClr val="F6F1F1"/>
    <a:srgbClr val="F3F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7"/>
    <p:restoredTop sz="96196" autoAdjust="0"/>
  </p:normalViewPr>
  <p:slideViewPr>
    <p:cSldViewPr>
      <p:cViewPr>
        <p:scale>
          <a:sx n="70" d="100"/>
          <a:sy n="70" d="100"/>
        </p:scale>
        <p:origin x="-2928" y="882"/>
      </p:cViewPr>
      <p:guideLst>
        <p:guide pos="119"/>
        <p:guide pos="4201"/>
        <p:guide orient="horz" pos="126"/>
        <p:guide orient="horz" pos="61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2" d="100"/>
          <a:sy n="72" d="100"/>
        </p:scale>
        <p:origin x="3168" y="54"/>
      </p:cViewPr>
      <p:guideLst/>
    </p:cSldViewPr>
  </p:notes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9032" cy="494310"/>
          </a:xfrm>
          <a:prstGeom prst="rect">
            <a:avLst/>
          </a:prstGeom>
        </p:spPr>
        <p:txBody>
          <a:bodyPr vert="horz" lIns="87571" tIns="43786" rIns="87571" bIns="4378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50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226" y="2"/>
            <a:ext cx="2919032" cy="494310"/>
          </a:xfrm>
          <a:prstGeom prst="rect">
            <a:avLst/>
          </a:prstGeom>
        </p:spPr>
        <p:txBody>
          <a:bodyPr vert="horz" lIns="87571" tIns="43786" rIns="87571" bIns="43786" rtlCol="0"/>
          <a:lstStyle>
            <a:lvl1pPr algn="r">
              <a:defRPr sz="1200"/>
            </a:lvl1pPr>
          </a:lstStyle>
          <a:p>
            <a:fld id="{EAF1DB7C-386D-4651-9BAA-029A5975777E}" type="datetimeFigureOut">
              <a:rPr kumimoji="1" lang="ja-JP" altLang="en-US" smtClean="0"/>
              <a:t>2023/12/13</a:t>
            </a:fld>
            <a:endParaRPr kumimoji="1" lang="ja-JP" altLang="en-US"/>
          </a:p>
        </p:txBody>
      </p:sp>
      <p:sp>
        <p:nvSpPr>
          <p:cNvPr id="1051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2003"/>
            <a:ext cx="2919032" cy="494310"/>
          </a:xfrm>
          <a:prstGeom prst="rect">
            <a:avLst/>
          </a:prstGeom>
        </p:spPr>
        <p:txBody>
          <a:bodyPr vert="horz" lIns="87571" tIns="43786" rIns="87571" bIns="4378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52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226" y="9372003"/>
            <a:ext cx="2919032" cy="494310"/>
          </a:xfrm>
          <a:prstGeom prst="rect">
            <a:avLst/>
          </a:prstGeom>
        </p:spPr>
        <p:txBody>
          <a:bodyPr vert="horz" lIns="87571" tIns="43786" rIns="87571" bIns="43786" rtlCol="0" anchor="b"/>
          <a:lstStyle>
            <a:lvl1pPr algn="r">
              <a:defRPr sz="1200"/>
            </a:lvl1pPr>
          </a:lstStyle>
          <a:p>
            <a:fld id="{58A11C0C-AE38-418B-BC38-E6635CDE4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276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18831" cy="495029"/>
          </a:xfrm>
          <a:prstGeom prst="rect">
            <a:avLst/>
          </a:prstGeom>
        </p:spPr>
        <p:txBody>
          <a:bodyPr vert="horz" lIns="90627" tIns="45313" rIns="90627" bIns="453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3"/>
            <a:ext cx="2918831" cy="495029"/>
          </a:xfrm>
          <a:prstGeom prst="rect">
            <a:avLst/>
          </a:prstGeom>
        </p:spPr>
        <p:txBody>
          <a:bodyPr vert="horz" lIns="90627" tIns="45313" rIns="90627" bIns="45313" rtlCol="0"/>
          <a:lstStyle>
            <a:lvl1pPr algn="r">
              <a:defRPr sz="1200"/>
            </a:lvl1pPr>
          </a:lstStyle>
          <a:p>
            <a:fld id="{249A65C7-6024-4A6D-88E4-B385EFF4151B}" type="datetimeFigureOut">
              <a:rPr kumimoji="1" lang="ja-JP" altLang="en-US" smtClean="0"/>
              <a:t>2023/12/13</a:t>
            </a:fld>
            <a:endParaRPr kumimoji="1" lang="ja-JP" altLang="en-US"/>
          </a:p>
        </p:txBody>
      </p:sp>
      <p:sp>
        <p:nvSpPr>
          <p:cNvPr id="104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7" tIns="45313" rIns="90627" bIns="45313" rtlCol="0" anchor="ctr"/>
          <a:lstStyle/>
          <a:p>
            <a:endParaRPr lang="ja-JP" altLang="en-US"/>
          </a:p>
        </p:txBody>
      </p:sp>
      <p:sp>
        <p:nvSpPr>
          <p:cNvPr id="104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6"/>
            <a:ext cx="5388610" cy="3884860"/>
          </a:xfrm>
          <a:prstGeom prst="rect">
            <a:avLst/>
          </a:prstGeom>
        </p:spPr>
        <p:txBody>
          <a:bodyPr vert="horz" lIns="90627" tIns="45313" rIns="90627" bIns="453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4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27" tIns="45313" rIns="90627" bIns="453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27" tIns="45313" rIns="90627" bIns="45313" rtlCol="0" anchor="b"/>
          <a:lstStyle>
            <a:lvl1pPr algn="r">
              <a:defRPr sz="1200"/>
            </a:lvl1pPr>
          </a:lstStyle>
          <a:p>
            <a:fld id="{ED2912EE-54B3-40F0-96E4-6417991A2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54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71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912EE-54B3-40F0-96E4-6417991A2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716840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正方形/長方形 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6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32" name="グラフィックス 1"/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0" y="0"/>
            <a:ext cx="432000" cy="432000"/>
          </a:xfrm>
          <a:prstGeom prst="rect">
            <a:avLst/>
          </a:prstGeom>
        </p:spPr>
      </p:pic>
      <p:pic>
        <p:nvPicPr>
          <p:cNvPr id="1033" name="グラフィックス 2"/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 flipH="1">
            <a:off x="6426000" y="0"/>
            <a:ext cx="432000" cy="432000"/>
          </a:xfrm>
          <a:prstGeom prst="rect">
            <a:avLst/>
          </a:prstGeom>
        </p:spPr>
      </p:pic>
      <p:pic>
        <p:nvPicPr>
          <p:cNvPr id="1034" name="グラフィックス 3"/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 flipH="1" flipV="1">
            <a:off x="6426000" y="9474000"/>
            <a:ext cx="432000" cy="432000"/>
          </a:xfrm>
          <a:prstGeom prst="rect">
            <a:avLst/>
          </a:prstGeom>
        </p:spPr>
      </p:pic>
      <p:pic>
        <p:nvPicPr>
          <p:cNvPr id="1035" name="グラフィックス 5"/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 flipV="1">
            <a:off x="0" y="9474000"/>
            <a:ext cx="43200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84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794F-8E38-4E53-BE28-E5C1045A1715}" type="datetimeFigureOut">
              <a:rPr kumimoji="1" lang="ja-JP" altLang="en-US" smtClean="0"/>
              <a:t>2023/12/13</a:t>
            </a:fld>
            <a:endParaRPr kumimoji="1" lang="ja-JP" altLang="en-US"/>
          </a:p>
        </p:txBody>
      </p:sp>
      <p:sp>
        <p:nvSpPr>
          <p:cNvPr id="1038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9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E358-0297-4CED-AE18-784FB063A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40" name="正方形/長方形 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6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261176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White"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6794F-8E38-4E53-BE28-E5C1045A1715}" type="datetimeFigureOut">
              <a:rPr kumimoji="1" lang="ja-JP" altLang="en-US" smtClean="0"/>
              <a:t>2023/12/13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4E358-0297-4CED-AE18-784FB063A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23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正方形/長方形 33"/>
          <p:cNvSpPr/>
          <p:nvPr/>
        </p:nvSpPr>
        <p:spPr>
          <a:xfrm>
            <a:off x="369526" y="1647114"/>
            <a:ext cx="3600400" cy="701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spAutoFit/>
          </a:bodyPr>
          <a:lstStyle/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学校から帰ってくるといつも疲れている</a:t>
            </a:r>
          </a:p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学校に行こうとすると頭やお腹が痛くなる</a:t>
            </a:r>
            <a:endParaRPr lang="en-US" altLang="ja-JP" sz="1300" spc="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家や自分の部屋から出たがらない</a:t>
            </a:r>
          </a:p>
        </p:txBody>
      </p:sp>
      <p:sp>
        <p:nvSpPr>
          <p:cNvPr id="1055" name="テキスト ボックス 193"/>
          <p:cNvSpPr txBox="1"/>
          <p:nvPr/>
        </p:nvSpPr>
        <p:spPr>
          <a:xfrm>
            <a:off x="149307" y="250129"/>
            <a:ext cx="6480176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2200" b="1" dirty="0">
                <a:solidFill>
                  <a:srgbClr val="F15D5D"/>
                </a:solidFill>
                <a:latin typeface="+mn-ea"/>
              </a:rPr>
              <a:t>保護者の方へ</a:t>
            </a:r>
          </a:p>
        </p:txBody>
      </p:sp>
      <p:sp>
        <p:nvSpPr>
          <p:cNvPr id="1056" name="四角形: 角を丸くする 2"/>
          <p:cNvSpPr/>
          <p:nvPr/>
        </p:nvSpPr>
        <p:spPr>
          <a:xfrm>
            <a:off x="188648" y="1286841"/>
            <a:ext cx="6480175" cy="360000"/>
          </a:xfrm>
          <a:prstGeom prst="roundRect">
            <a:avLst>
              <a:gd name="adj" fmla="val 50000"/>
            </a:avLst>
          </a:prstGeom>
          <a:solidFill>
            <a:srgbClr val="19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0" rtlCol="0" anchor="ctr"/>
          <a:lstStyle/>
          <a:p>
            <a:pPr algn="ctr" defTabSz="914400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kumimoji="1" lang="ja-JP" altLang="en-US" b="1" dirty="0">
                <a:solidFill>
                  <a:schemeClr val="bg1"/>
                </a:solidFill>
                <a:latin typeface="+mn-ea"/>
                <a:cs typeface="メイリオ" pitchFamily="50" charset="-128"/>
              </a:rPr>
              <a:t>学校に行きたがらない</a:t>
            </a:r>
          </a:p>
        </p:txBody>
      </p:sp>
      <p:sp>
        <p:nvSpPr>
          <p:cNvPr id="1057" name="正方形/長方形 5"/>
          <p:cNvSpPr/>
          <p:nvPr/>
        </p:nvSpPr>
        <p:spPr>
          <a:xfrm>
            <a:off x="369526" y="2772564"/>
            <a:ext cx="4536504" cy="701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spAutoFit/>
          </a:bodyPr>
          <a:lstStyle/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子どもに学校に行くよう働きかけてよいか</a:t>
            </a:r>
          </a:p>
          <a:p>
            <a:pPr marL="144000" indent="-144000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学校に行かない理由を聞いてよいか</a:t>
            </a:r>
            <a:endParaRPr lang="en-US" altLang="ja-JP" sz="1300" spc="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marL="144000" indent="-144000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理由を聞いてもよく分からない／答えたがらない</a:t>
            </a:r>
            <a:endParaRPr lang="en-US" altLang="ja-JP" sz="1300" spc="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58" name="正方形/長方形 8"/>
          <p:cNvSpPr/>
          <p:nvPr/>
        </p:nvSpPr>
        <p:spPr>
          <a:xfrm>
            <a:off x="397140" y="3940132"/>
            <a:ext cx="4238392" cy="701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spAutoFit/>
          </a:bodyPr>
          <a:lstStyle/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ゲームや</a:t>
            </a:r>
            <a:r>
              <a:rPr lang="en-US" altLang="ja-JP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SNS</a:t>
            </a: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に没頭して昼夜逆転している</a:t>
            </a:r>
          </a:p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学習の進度が遅れ、学校の授業についていけない</a:t>
            </a:r>
            <a:endParaRPr lang="en-US" altLang="ja-JP" sz="1300" spc="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このままでは、将来、進学や就職できないのでは</a:t>
            </a:r>
          </a:p>
        </p:txBody>
      </p:sp>
      <p:sp>
        <p:nvSpPr>
          <p:cNvPr id="1059" name="正方形/長方形 23"/>
          <p:cNvSpPr/>
          <p:nvPr/>
        </p:nvSpPr>
        <p:spPr>
          <a:xfrm>
            <a:off x="311486" y="5162968"/>
            <a:ext cx="6155818" cy="987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spAutoFit/>
          </a:bodyPr>
          <a:lstStyle/>
          <a:p>
            <a:pPr algn="just" defTabSz="685837">
              <a:lnSpc>
                <a:spcPct val="110000"/>
              </a:lnSpc>
              <a:defRPr/>
            </a:pPr>
            <a:r>
              <a:rPr lang="ja-JP" altLang="en-US" sz="14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不登校は誰にでも起こり得ることです。</a:t>
            </a:r>
            <a:endParaRPr lang="en-US" altLang="ja-JP" sz="1400" spc="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algn="just" defTabSz="685837">
              <a:lnSpc>
                <a:spcPct val="110000"/>
              </a:lnSpc>
              <a:defRPr/>
            </a:pPr>
            <a:r>
              <a:rPr lang="ja-JP" altLang="en-US" sz="14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お子さんや保護者の方の周りには、行政・民間の様々な支援の輪が広がっています。不登校等学校が苦手なお子さんの保護者の方</a:t>
            </a:r>
            <a:r>
              <a:rPr lang="ja-JP" altLang="en-US" sz="1400" spc="5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の相談先に</a:t>
            </a:r>
            <a:r>
              <a:rPr lang="ja-JP" altLang="en-US" sz="14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ついてご紹介します。</a:t>
            </a:r>
          </a:p>
        </p:txBody>
      </p:sp>
      <p:sp>
        <p:nvSpPr>
          <p:cNvPr id="1060" name="四角形: 角を丸くする 39"/>
          <p:cNvSpPr/>
          <p:nvPr/>
        </p:nvSpPr>
        <p:spPr>
          <a:xfrm>
            <a:off x="188647" y="4750410"/>
            <a:ext cx="6480175" cy="360000"/>
          </a:xfrm>
          <a:prstGeom prst="roundRect">
            <a:avLst>
              <a:gd name="adj" fmla="val 0"/>
            </a:avLst>
          </a:prstGeom>
          <a:solidFill>
            <a:srgbClr val="F4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0" rtlCol="0" anchor="ctr"/>
          <a:lstStyle/>
          <a:p>
            <a:pPr algn="ctr" defTabSz="914400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kumimoji="1" lang="ja-JP" altLang="en-US" b="1" dirty="0">
                <a:solidFill>
                  <a:schemeClr val="bg1"/>
                </a:solidFill>
                <a:latin typeface="+mn-ea"/>
                <a:cs typeface="メイリオ" pitchFamily="50" charset="-128"/>
              </a:rPr>
              <a:t>一人で悩まないでください。</a:t>
            </a:r>
          </a:p>
        </p:txBody>
      </p:sp>
      <p:sp>
        <p:nvSpPr>
          <p:cNvPr id="1061" name="テキスト ボックス 42"/>
          <p:cNvSpPr txBox="1"/>
          <p:nvPr/>
        </p:nvSpPr>
        <p:spPr>
          <a:xfrm>
            <a:off x="1469598" y="9197289"/>
            <a:ext cx="394708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003B83"/>
                </a:solidFill>
                <a:latin typeface="+mn-ea"/>
              </a:rPr>
              <a:t>多賀町教育委員会事務局</a:t>
            </a:r>
          </a:p>
        </p:txBody>
      </p:sp>
      <p:sp>
        <p:nvSpPr>
          <p:cNvPr id="1062" name="四角形: 角を丸くする 6"/>
          <p:cNvSpPr/>
          <p:nvPr/>
        </p:nvSpPr>
        <p:spPr>
          <a:xfrm>
            <a:off x="203054" y="2404011"/>
            <a:ext cx="6480175" cy="360000"/>
          </a:xfrm>
          <a:prstGeom prst="roundRect">
            <a:avLst>
              <a:gd name="adj" fmla="val 50000"/>
            </a:avLst>
          </a:prstGeom>
          <a:solidFill>
            <a:srgbClr val="19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0" rtlCol="0" anchor="ctr"/>
          <a:lstStyle/>
          <a:p>
            <a:pPr algn="ctr" defTabSz="914400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kumimoji="1" lang="ja-JP" altLang="en-US" b="1" dirty="0">
                <a:solidFill>
                  <a:schemeClr val="bg1"/>
                </a:solidFill>
                <a:latin typeface="+mn-ea"/>
                <a:cs typeface="メイリオ" pitchFamily="50" charset="-128"/>
              </a:rPr>
              <a:t>子どもへの接し方が分からない</a:t>
            </a:r>
          </a:p>
        </p:txBody>
      </p:sp>
      <p:sp>
        <p:nvSpPr>
          <p:cNvPr id="1063" name="四角形: 角を丸くする 7"/>
          <p:cNvSpPr/>
          <p:nvPr/>
        </p:nvSpPr>
        <p:spPr>
          <a:xfrm>
            <a:off x="188822" y="3577562"/>
            <a:ext cx="6480000" cy="360000"/>
          </a:xfrm>
          <a:prstGeom prst="roundRect">
            <a:avLst>
              <a:gd name="adj" fmla="val 50000"/>
            </a:avLst>
          </a:prstGeom>
          <a:solidFill>
            <a:srgbClr val="19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0" rtlCol="0" anchor="ctr"/>
          <a:lstStyle/>
          <a:p>
            <a:pPr algn="ctr" defTabSz="914400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kumimoji="1" lang="ja-JP" altLang="en-US" b="1" dirty="0">
                <a:solidFill>
                  <a:schemeClr val="bg1"/>
                </a:solidFill>
                <a:latin typeface="+mn-ea"/>
                <a:cs typeface="メイリオ" pitchFamily="50" charset="-128"/>
              </a:rPr>
              <a:t>心配な状態が続いている</a:t>
            </a:r>
          </a:p>
        </p:txBody>
      </p:sp>
      <p:sp>
        <p:nvSpPr>
          <p:cNvPr id="1064" name="テキスト ボックス 1"/>
          <p:cNvSpPr txBox="1"/>
          <p:nvPr/>
        </p:nvSpPr>
        <p:spPr>
          <a:xfrm>
            <a:off x="149307" y="661249"/>
            <a:ext cx="648017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rgbClr val="003B83"/>
                </a:solidFill>
                <a:latin typeface="+mn-ea"/>
              </a:rPr>
              <a:t>不安</a:t>
            </a:r>
            <a:r>
              <a:rPr kumimoji="1" lang="ja-JP" altLang="en-US" sz="3200" b="1" dirty="0">
                <a:solidFill>
                  <a:srgbClr val="19A7CE"/>
                </a:solidFill>
                <a:latin typeface="+mn-ea"/>
              </a:rPr>
              <a:t>や</a:t>
            </a:r>
            <a:r>
              <a:rPr kumimoji="1" lang="ja-JP" altLang="en-US" sz="3200" b="1" dirty="0">
                <a:solidFill>
                  <a:srgbClr val="003B83"/>
                </a:solidFill>
                <a:latin typeface="+mn-ea"/>
              </a:rPr>
              <a:t>困りごと</a:t>
            </a:r>
            <a:r>
              <a:rPr kumimoji="1" lang="ja-JP" altLang="en-US" sz="3200" b="1" dirty="0">
                <a:solidFill>
                  <a:srgbClr val="19A7CE"/>
                </a:solidFill>
                <a:latin typeface="+mn-ea"/>
              </a:rPr>
              <a:t>、ありませんか？</a:t>
            </a:r>
          </a:p>
        </p:txBody>
      </p:sp>
      <p:sp>
        <p:nvSpPr>
          <p:cNvPr id="1065" name="正方形/長方形 4"/>
          <p:cNvSpPr/>
          <p:nvPr/>
        </p:nvSpPr>
        <p:spPr>
          <a:xfrm>
            <a:off x="4224891" y="2791236"/>
            <a:ext cx="2375992" cy="4817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spAutoFit/>
          </a:bodyPr>
          <a:lstStyle/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家庭学習を続けるべきか</a:t>
            </a:r>
            <a:endParaRPr lang="en-US" altLang="ja-JP" sz="1300" spc="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marL="144000" indent="-144000" algn="just" defTabSz="685837">
              <a:lnSpc>
                <a:spcPct val="110000"/>
              </a:lnSpc>
              <a:buClr>
                <a:srgbClr val="19A7CE"/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sz="13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誰にも相談できない</a:t>
            </a:r>
            <a:endParaRPr lang="en-US" altLang="ja-JP" sz="1300" spc="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66" name="四角形: 角を丸くする 30"/>
          <p:cNvSpPr/>
          <p:nvPr/>
        </p:nvSpPr>
        <p:spPr>
          <a:xfrm>
            <a:off x="203426" y="6180414"/>
            <a:ext cx="6480175" cy="3600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0" rtlCol="0" anchor="ctr"/>
          <a:lstStyle/>
          <a:p>
            <a:pPr defTabSz="914400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kumimoji="1" lang="ja-JP" altLang="en-US" b="1" dirty="0">
                <a:solidFill>
                  <a:srgbClr val="F15D5D"/>
                </a:solidFill>
                <a:latin typeface="+mn-ea"/>
                <a:cs typeface="メイリオ" pitchFamily="50" charset="-128"/>
              </a:rPr>
              <a:t>困ったときは相談してください。</a:t>
            </a:r>
          </a:p>
        </p:txBody>
      </p:sp>
      <p:sp>
        <p:nvSpPr>
          <p:cNvPr id="1067" name="テキスト ボックス 31"/>
          <p:cNvSpPr/>
          <p:nvPr/>
        </p:nvSpPr>
        <p:spPr>
          <a:xfrm>
            <a:off x="992046" y="6595461"/>
            <a:ext cx="4794698" cy="570468"/>
          </a:xfrm>
          <a:prstGeom prst="roundRect">
            <a:avLst>
              <a:gd name="adj" fmla="val 50000"/>
            </a:avLst>
          </a:prstGeom>
          <a:solidFill>
            <a:srgbClr val="003B83"/>
          </a:solidFill>
        </p:spPr>
        <p:txBody>
          <a:bodyPr wrap="square" lIns="0" tIns="0" rIns="0" bIns="36000" rtlCol="0" anchor="ctr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不登校等に関する相談窓口</a:t>
            </a:r>
          </a:p>
        </p:txBody>
      </p:sp>
      <p:graphicFrame>
        <p:nvGraphicFramePr>
          <p:cNvPr id="1068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760960"/>
              </p:ext>
            </p:extLst>
          </p:nvPr>
        </p:nvGraphicFramePr>
        <p:xfrm>
          <a:off x="203426" y="7329000"/>
          <a:ext cx="6480175" cy="175867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67879"/>
                <a:gridCol w="2121446"/>
                <a:gridCol w="2990850"/>
              </a:tblGrid>
              <a:tr h="328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rgbClr val="003B83"/>
                          </a:solidFill>
                          <a:latin typeface="+mn-ea"/>
                          <a:ea typeface="+mn-ea"/>
                        </a:rPr>
                        <a:t>名称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D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rgbClr val="003B83"/>
                          </a:solidFill>
                          <a:latin typeface="+mn-ea"/>
                          <a:ea typeface="+mn-ea"/>
                        </a:rPr>
                        <a:t>概要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rgbClr val="003B83"/>
                          </a:solidFill>
                          <a:latin typeface="+mn-ea"/>
                          <a:ea typeface="+mn-ea"/>
                        </a:rPr>
                        <a:t>問合せ先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3E2"/>
                    </a:solidFill>
                  </a:tcPr>
                </a:tc>
                <a:extLst>
                  <a:ext uri="{0D108BD9-81ED-4DB2-BD59-A6C34878D82A}"/>
                </a:extLst>
              </a:tr>
              <a:tr h="6674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rgbClr val="003B83"/>
                          </a:solidFill>
                          <a:latin typeface="+mn-ea"/>
                          <a:ea typeface="+mn-ea"/>
                        </a:rPr>
                        <a:t>多賀町教育委員会</a:t>
                      </a:r>
                      <a:br>
                        <a:rPr kumimoji="1" lang="en-US" altLang="ja-JP" sz="1100" b="1" dirty="0">
                          <a:solidFill>
                            <a:srgbClr val="003B83"/>
                          </a:solidFill>
                          <a:latin typeface="+mn-ea"/>
                          <a:ea typeface="+mn-ea"/>
                        </a:rPr>
                      </a:br>
                      <a:r>
                        <a:rPr kumimoji="1" lang="ja-JP" altLang="en-US" sz="1100" b="1" dirty="0">
                          <a:solidFill>
                            <a:srgbClr val="003B83"/>
                          </a:solidFill>
                          <a:latin typeface="+mn-ea"/>
                          <a:ea typeface="+mn-ea"/>
                        </a:rPr>
                        <a:t>学校教育課</a:t>
                      </a:r>
                      <a:endParaRPr kumimoji="1" lang="en-US" altLang="ja-JP" sz="1100" b="1" dirty="0">
                        <a:solidFill>
                          <a:srgbClr val="003B83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1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不登校等に関する電話相談</a:t>
                      </a:r>
                    </a:p>
                  </a:txBody>
                  <a:tcPr marL="115024" marR="115024" marT="0" marB="0" anchor="ctr">
                    <a:lnL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TEL</a:t>
                      </a:r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 ： </a:t>
                      </a:r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0749-</a:t>
                      </a:r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４８</a:t>
                      </a:r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-</a:t>
                      </a:r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８１２３</a:t>
                      </a:r>
                      <a:endParaRPr lang="en-US" altLang="ja-JP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（平日</a:t>
                      </a:r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30</a:t>
                      </a:r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17</a:t>
                      </a:r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15</a:t>
                      </a:r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）</a:t>
                      </a:r>
                      <a:endParaRPr lang="en-US" altLang="ja-JP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〒 ５２２</a:t>
                      </a:r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-</a:t>
                      </a:r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０３４１　犬上郡多賀町多賀</a:t>
                      </a:r>
                      <a:r>
                        <a:rPr lang="en-US" altLang="ja-JP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324</a:t>
                      </a:r>
                    </a:p>
                    <a:p>
                      <a:pPr algn="just"/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　　　　　　　　　　　　　　　　（多賀町役場内）</a:t>
                      </a:r>
                      <a:endParaRPr lang="en-US" altLang="ja-JP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115024" marR="115024" marT="0" marB="0" anchor="ctr">
                    <a:lnL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7630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rgbClr val="003B83"/>
                          </a:solidFill>
                          <a:latin typeface="+mn-ea"/>
                          <a:ea typeface="+mn-ea"/>
                        </a:rPr>
                        <a:t>教育支援教室「虹」</a:t>
                      </a:r>
                      <a:endParaRPr kumimoji="1" lang="en-US" altLang="ja-JP" sz="1100" b="1" dirty="0">
                        <a:solidFill>
                          <a:srgbClr val="003B83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  <a:ea typeface="+mn-ea"/>
                        </a:rPr>
                        <a:t>不登校や子育て等に関しての相談、様々な原因で学校に行きにくくなった子どもへの支援</a:t>
                      </a:r>
                      <a:endParaRPr lang="en-US" altLang="ja-JP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115024" marR="115024" marT="0" marB="0" anchor="ctr">
                    <a:lnL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/>
                      <a:endParaRPr kumimoji="1" lang="ja-JP" altLang="en-US"/>
                    </a:p>
                  </a:txBody>
                  <a:tcPr marL="115024" marR="115024" marT="0" marB="0" anchor="ctr">
                    <a:lnL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B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882074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86</TotalTime>
  <Words>326</Words>
  <Application>JUST Focus</Application>
  <Paragraphs>40</Paragraph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Arial</vt:lpstr>
      <vt:lpstr>Wingdings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6.0.1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学校教育課</dc:creator>
  <cp:lastModifiedBy>学校教育課</cp:lastModifiedBy>
  <cp:lastPrinted>2023-12-07T01:41:20Z</cp:lastPrinted>
  <dcterms:modified xsi:type="dcterms:W3CDTF">2026-06-03T02:32:03Z</dcterms:modified>
  <cp:revision>16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2022-06-23T02:54:28Z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42ba4583-c8ba-4b5d-adbe-97ea24ddfc33</vt:lpwstr>
  </property>
  <property fmtid="{D5CDD505-2E9C-101B-9397-08002B2CF9AE}" pid="8" name="MSIP_Label_d899a617-f30e-4fb8-b81c-fb6d0b94ac5b_ContentBits">
    <vt:lpwstr>0</vt:lpwstr>
  </property>
</Properties>
</file>