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3"/>
  </p:sldMasterIdLst>
  <p:notesMasterIdLst>
    <p:notesMasterId r:id="rId5"/>
  </p:notesMasterIdLst>
  <p:handoutMasterIdLst>
    <p:handoutMasterId r:id="rId6"/>
  </p:handoutMasterIdLst>
  <p:sldIdLst>
    <p:sldId id="1730" r:id="rId4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19" userDrawn="1">
          <p15:clr>
            <a:srgbClr val="A4A3A4"/>
          </p15:clr>
        </p15:guide>
        <p15:guide id="2" pos="4201" userDrawn="1">
          <p15:clr>
            <a:srgbClr val="A4A3A4"/>
          </p15:clr>
        </p15:guide>
        <p15:guide id="3" orient="horz" pos="126" userDrawn="1">
          <p15:clr>
            <a:srgbClr val="A4A3A4"/>
          </p15:clr>
        </p15:guide>
        <p15:guide id="4" orient="horz" pos="611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83"/>
    <a:srgbClr val="47B4D0"/>
    <a:srgbClr val="F15D5D"/>
    <a:srgbClr val="146C94"/>
    <a:srgbClr val="F48080"/>
    <a:srgbClr val="AFD3E2"/>
    <a:srgbClr val="19A7CE"/>
    <a:srgbClr val="E6E6E6"/>
    <a:srgbClr val="F6F1F1"/>
    <a:srgbClr val="F3F9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196" autoAdjust="0"/>
  </p:normalViewPr>
  <p:slideViewPr>
    <p:cSldViewPr>
      <p:cViewPr>
        <p:scale>
          <a:sx n="70" d="100"/>
          <a:sy n="70" d="100"/>
        </p:scale>
        <p:origin x="576" y="-834"/>
      </p:cViewPr>
      <p:guideLst>
        <p:guide pos="119"/>
        <p:guide pos="4201"/>
        <p:guide orient="horz" pos="126"/>
        <p:guide orient="horz" pos="61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3168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2DD2D8E-FA66-B003-8875-B4F4636038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2919032" cy="494310"/>
          </a:xfrm>
          <a:prstGeom prst="rect">
            <a:avLst/>
          </a:prstGeom>
        </p:spPr>
        <p:txBody>
          <a:bodyPr vert="horz" lIns="87571" tIns="43786" rIns="87571" bIns="4378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8B7AF4-0B25-23CD-C86B-DEA76A96A3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226" y="2"/>
            <a:ext cx="2919032" cy="494310"/>
          </a:xfrm>
          <a:prstGeom prst="rect">
            <a:avLst/>
          </a:prstGeom>
        </p:spPr>
        <p:txBody>
          <a:bodyPr vert="horz" lIns="87571" tIns="43786" rIns="87571" bIns="43786" rtlCol="0"/>
          <a:lstStyle>
            <a:lvl1pPr algn="r">
              <a:defRPr sz="1200"/>
            </a:lvl1pPr>
          </a:lstStyle>
          <a:p>
            <a:fld id="{EAF1DB7C-386D-4651-9BAA-029A5975777E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AA9DBEE-6844-2624-B7D2-10C20CE9459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2003"/>
            <a:ext cx="2919032" cy="494310"/>
          </a:xfrm>
          <a:prstGeom prst="rect">
            <a:avLst/>
          </a:prstGeom>
        </p:spPr>
        <p:txBody>
          <a:bodyPr vert="horz" lIns="87571" tIns="43786" rIns="87571" bIns="4378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9BDC453-086F-61D6-735F-3663541A6D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226" y="9372003"/>
            <a:ext cx="2919032" cy="494310"/>
          </a:xfrm>
          <a:prstGeom prst="rect">
            <a:avLst/>
          </a:prstGeom>
        </p:spPr>
        <p:txBody>
          <a:bodyPr vert="horz" lIns="87571" tIns="43786" rIns="87571" bIns="43786" rtlCol="0" anchor="b"/>
          <a:lstStyle>
            <a:lvl1pPr algn="r">
              <a:defRPr sz="1200"/>
            </a:lvl1pPr>
          </a:lstStyle>
          <a:p>
            <a:fld id="{58A11C0C-AE38-418B-BC38-E6635CDE4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276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18831" cy="495029"/>
          </a:xfrm>
          <a:prstGeom prst="rect">
            <a:avLst/>
          </a:prstGeom>
        </p:spPr>
        <p:txBody>
          <a:bodyPr vert="horz" lIns="90627" tIns="45313" rIns="90627" bIns="453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3"/>
            <a:ext cx="2918831" cy="495029"/>
          </a:xfrm>
          <a:prstGeom prst="rect">
            <a:avLst/>
          </a:prstGeom>
        </p:spPr>
        <p:txBody>
          <a:bodyPr vert="horz" lIns="90627" tIns="45313" rIns="90627" bIns="45313" rtlCol="0"/>
          <a:lstStyle>
            <a:lvl1pPr algn="r">
              <a:defRPr sz="1200"/>
            </a:lvl1pPr>
          </a:lstStyle>
          <a:p>
            <a:fld id="{249A65C7-6024-4A6D-88E4-B385EFF4151B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27" tIns="45313" rIns="90627" bIns="453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6"/>
            <a:ext cx="5388610" cy="3884860"/>
          </a:xfrm>
          <a:prstGeom prst="rect">
            <a:avLst/>
          </a:prstGeom>
        </p:spPr>
        <p:txBody>
          <a:bodyPr vert="horz" lIns="90627" tIns="45313" rIns="90627" bIns="453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27" tIns="45313" rIns="90627" bIns="453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27" tIns="45313" rIns="90627" bIns="45313" rtlCol="0" anchor="b"/>
          <a:lstStyle>
            <a:lvl1pPr algn="r">
              <a:defRPr sz="1200"/>
            </a:lvl1pPr>
          </a:lstStyle>
          <a:p>
            <a:fld id="{ED2912EE-54B3-40F0-96E4-6417991A2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54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2912EE-54B3-40F0-96E4-6417991A257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716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B6303BD-FC9B-0232-6667-DBFF58D0CE15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6F1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2" name="グラフィックス 1">
            <a:extLst>
              <a:ext uri="{FF2B5EF4-FFF2-40B4-BE49-F238E27FC236}">
                <a16:creationId xmlns:a16="http://schemas.microsoft.com/office/drawing/2014/main" id="{2BAA05BD-F987-A8F9-164A-00403A1707D4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0" y="0"/>
            <a:ext cx="432000" cy="432000"/>
          </a:xfrm>
          <a:prstGeom prst="rect">
            <a:avLst/>
          </a:prstGeom>
        </p:spPr>
      </p:pic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30C9FDC0-C813-F632-A7D4-ECE22844C004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 flipH="1">
            <a:off x="6426000" y="0"/>
            <a:ext cx="432000" cy="432000"/>
          </a:xfrm>
          <a:prstGeom prst="rect">
            <a:avLst/>
          </a:prstGeom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17080E4A-BACA-B486-256D-234554CCB800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 flipH="1" flipV="1">
            <a:off x="6426000" y="9474000"/>
            <a:ext cx="432000" cy="432000"/>
          </a:xfrm>
          <a:prstGeom prst="rect">
            <a:avLst/>
          </a:prstGeom>
        </p:spPr>
      </p:pic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0D3A00C8-EFD7-F5D1-E154-A98FB8503A09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 flipV="1">
            <a:off x="0" y="9474000"/>
            <a:ext cx="432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848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D63D4F7-1801-B4E3-FF2B-CF125EE1B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6794F-8E38-4E53-BE28-E5C1045A1715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7FBF8B8-E7C7-4555-E316-59896E2D1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97544F7-33E3-6A14-096B-FC11C368C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4E358-0297-4CED-AE18-784FB063A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22F1A5C-BA33-3093-498E-E8A8AAD59CBA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6F1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9261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1DC1F3C-18AC-73A7-6B91-AFA97876D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050"/>
            <a:ext cx="5915025" cy="1914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55217E-EBB3-7140-E5D1-988C5D075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BE7C71-37AE-3B4E-E714-037C2FE3DB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6794F-8E38-4E53-BE28-E5C1045A1715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8EB721-B81B-BEB9-3147-1528CA852E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C859C3-6FF9-B585-BE59-56B69CC2F6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4E358-0297-4CED-AE18-784FB063A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9238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3F6AE3E1-4893-D76C-2960-5DDEFA11E5DA}"/>
              </a:ext>
            </a:extLst>
          </p:cNvPr>
          <p:cNvSpPr/>
          <p:nvPr/>
        </p:nvSpPr>
        <p:spPr>
          <a:xfrm>
            <a:off x="369526" y="1647114"/>
            <a:ext cx="3600400" cy="701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72000" rIns="0" bIns="0" rtlCol="0" anchor="ctr">
            <a:spAutoFit/>
          </a:bodyPr>
          <a:lstStyle/>
          <a:p>
            <a:pPr marL="144000" indent="-144000" algn="just" defTabSz="685837">
              <a:lnSpc>
                <a:spcPct val="110000"/>
              </a:lnSpc>
              <a:buClr>
                <a:srgbClr val="19A7CE"/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sz="13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学校から帰ってくるといつも疲れている</a:t>
            </a:r>
          </a:p>
          <a:p>
            <a:pPr marL="144000" indent="-144000" algn="just" defTabSz="685837">
              <a:lnSpc>
                <a:spcPct val="110000"/>
              </a:lnSpc>
              <a:buClr>
                <a:srgbClr val="19A7CE"/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sz="13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学校に行こうとすると頭やお腹が痛くなる</a:t>
            </a:r>
            <a:endParaRPr lang="en-US" altLang="ja-JP" sz="1300" spc="5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144000" indent="-144000" algn="just" defTabSz="685837">
              <a:lnSpc>
                <a:spcPct val="110000"/>
              </a:lnSpc>
              <a:buClr>
                <a:srgbClr val="19A7CE"/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sz="13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家や自分の部屋から出たがらない</a:t>
            </a:r>
          </a:p>
        </p:txBody>
      </p:sp>
      <p:sp>
        <p:nvSpPr>
          <p:cNvPr id="194" name="テキスト ボックス 193">
            <a:extLst>
              <a:ext uri="{FF2B5EF4-FFF2-40B4-BE49-F238E27FC236}">
                <a16:creationId xmlns:a16="http://schemas.microsoft.com/office/drawing/2014/main" id="{5BD7A296-7189-2849-1FB8-2AEFE08CAB9A}"/>
              </a:ext>
            </a:extLst>
          </p:cNvPr>
          <p:cNvSpPr txBox="1"/>
          <p:nvPr/>
        </p:nvSpPr>
        <p:spPr>
          <a:xfrm>
            <a:off x="149307" y="250129"/>
            <a:ext cx="6480176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2200" b="1" dirty="0">
                <a:solidFill>
                  <a:srgbClr val="F15D5D"/>
                </a:solidFill>
                <a:latin typeface="+mn-ea"/>
              </a:rPr>
              <a:t>保護者の方へ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20863A85-B047-1418-3DC9-9A060C7464C3}"/>
              </a:ext>
            </a:extLst>
          </p:cNvPr>
          <p:cNvSpPr/>
          <p:nvPr/>
        </p:nvSpPr>
        <p:spPr>
          <a:xfrm>
            <a:off x="188648" y="1286841"/>
            <a:ext cx="6480175" cy="360000"/>
          </a:xfrm>
          <a:prstGeom prst="roundRect">
            <a:avLst>
              <a:gd name="adj" fmla="val 50000"/>
            </a:avLst>
          </a:prstGeom>
          <a:solidFill>
            <a:srgbClr val="19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/>
          <a:lstStyle/>
          <a:p>
            <a:pPr algn="ctr" defTabSz="914400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kumimoji="1" lang="ja-JP" altLang="en-US" b="1" dirty="0">
                <a:solidFill>
                  <a:schemeClr val="bg1"/>
                </a:solidFill>
                <a:latin typeface="+mn-ea"/>
                <a:cs typeface="メイリオ" pitchFamily="50" charset="-128"/>
              </a:rPr>
              <a:t>学校に行きたがらない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9D7E9BD-08FD-CFAB-9A2D-0AD4446C6DA0}"/>
              </a:ext>
            </a:extLst>
          </p:cNvPr>
          <p:cNvSpPr/>
          <p:nvPr/>
        </p:nvSpPr>
        <p:spPr>
          <a:xfrm>
            <a:off x="369526" y="2772564"/>
            <a:ext cx="4536504" cy="701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72000" rIns="0" bIns="0" rtlCol="0" anchor="ctr">
            <a:spAutoFit/>
          </a:bodyPr>
          <a:lstStyle/>
          <a:p>
            <a:pPr marL="144000" indent="-144000" algn="just" defTabSz="685837">
              <a:lnSpc>
                <a:spcPct val="110000"/>
              </a:lnSpc>
              <a:buClr>
                <a:srgbClr val="19A7CE"/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sz="13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子どもに学校に行くよう働きかけてよいか</a:t>
            </a:r>
          </a:p>
          <a:p>
            <a:pPr marL="144000" indent="-144000" defTabSz="685837">
              <a:lnSpc>
                <a:spcPct val="110000"/>
              </a:lnSpc>
              <a:buClr>
                <a:srgbClr val="19A7CE"/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sz="13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学校に行かない理由を聞いてよいか</a:t>
            </a:r>
            <a:endParaRPr lang="en-US" altLang="ja-JP" sz="1300" spc="5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144000" indent="-144000" defTabSz="685837">
              <a:lnSpc>
                <a:spcPct val="110000"/>
              </a:lnSpc>
              <a:buClr>
                <a:srgbClr val="19A7CE"/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sz="13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理由を聞いてもよく分からない／答えたがらない</a:t>
            </a:r>
            <a:endParaRPr lang="en-US" altLang="ja-JP" sz="1300" spc="5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F924969-DCA0-4C0A-03C7-CFD51B791B27}"/>
              </a:ext>
            </a:extLst>
          </p:cNvPr>
          <p:cNvSpPr/>
          <p:nvPr/>
        </p:nvSpPr>
        <p:spPr>
          <a:xfrm>
            <a:off x="397140" y="3940132"/>
            <a:ext cx="4238392" cy="701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72000" rIns="0" bIns="0" rtlCol="0" anchor="ctr">
            <a:spAutoFit/>
          </a:bodyPr>
          <a:lstStyle/>
          <a:p>
            <a:pPr marL="144000" indent="-144000" algn="just" defTabSz="685837">
              <a:lnSpc>
                <a:spcPct val="110000"/>
              </a:lnSpc>
              <a:buClr>
                <a:srgbClr val="19A7CE"/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sz="13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ゲームや</a:t>
            </a:r>
            <a:r>
              <a:rPr lang="en-US" altLang="ja-JP" sz="13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SNS</a:t>
            </a:r>
            <a:r>
              <a:rPr lang="ja-JP" altLang="en-US" sz="13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に没頭して昼夜逆転している</a:t>
            </a:r>
          </a:p>
          <a:p>
            <a:pPr marL="144000" indent="-144000" algn="just" defTabSz="685837">
              <a:lnSpc>
                <a:spcPct val="110000"/>
              </a:lnSpc>
              <a:buClr>
                <a:srgbClr val="19A7CE"/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sz="13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学習の進度が遅れ、学校の授業についていけない</a:t>
            </a:r>
            <a:endParaRPr lang="en-US" altLang="ja-JP" sz="1300" spc="5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144000" indent="-144000" algn="just" defTabSz="685837">
              <a:lnSpc>
                <a:spcPct val="110000"/>
              </a:lnSpc>
              <a:buClr>
                <a:srgbClr val="19A7CE"/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sz="13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このままでは、将来、進学や就職できないのでは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6C67DC4-194E-75E4-59CF-E32C8DE0D6A9}"/>
              </a:ext>
            </a:extLst>
          </p:cNvPr>
          <p:cNvSpPr/>
          <p:nvPr/>
        </p:nvSpPr>
        <p:spPr>
          <a:xfrm>
            <a:off x="311486" y="5162968"/>
            <a:ext cx="6155818" cy="987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72000" rIns="0" bIns="0" rtlCol="0" anchor="ctr">
            <a:spAutoFit/>
          </a:bodyPr>
          <a:lstStyle/>
          <a:p>
            <a:pPr algn="just" defTabSz="685837">
              <a:lnSpc>
                <a:spcPct val="110000"/>
              </a:lnSpc>
              <a:defRPr/>
            </a:pPr>
            <a:r>
              <a:rPr lang="ja-JP" altLang="en-US" sz="1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不登校は誰にでも起こり得ることです。</a:t>
            </a:r>
            <a:endParaRPr lang="en-US" altLang="ja-JP" sz="1400" spc="5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just" defTabSz="685837">
              <a:lnSpc>
                <a:spcPct val="110000"/>
              </a:lnSpc>
              <a:defRPr/>
            </a:pPr>
            <a:r>
              <a:rPr lang="ja-JP" altLang="en-US" sz="1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お子さんや保護者の方の周りには、行政・民間の様々な支援の輪が広がっています。不登校等学校が苦手なお子さんの保護者の方</a:t>
            </a:r>
            <a:r>
              <a:rPr lang="ja-JP" altLang="en-US" sz="1400" spc="5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の相談先に</a:t>
            </a:r>
            <a:r>
              <a:rPr lang="ja-JP" altLang="en-US" sz="1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ついてご紹介します。</a:t>
            </a:r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0C885A0A-AD1F-E1B0-CB0A-131FC17AA7D0}"/>
              </a:ext>
            </a:extLst>
          </p:cNvPr>
          <p:cNvSpPr/>
          <p:nvPr/>
        </p:nvSpPr>
        <p:spPr>
          <a:xfrm>
            <a:off x="188647" y="4750410"/>
            <a:ext cx="6480175" cy="360000"/>
          </a:xfrm>
          <a:prstGeom prst="roundRect">
            <a:avLst>
              <a:gd name="adj" fmla="val 0"/>
            </a:avLst>
          </a:prstGeom>
          <a:solidFill>
            <a:srgbClr val="F4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/>
          <a:lstStyle/>
          <a:p>
            <a:pPr algn="ctr" defTabSz="914400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kumimoji="1" lang="ja-JP" altLang="en-US" b="1" dirty="0">
                <a:solidFill>
                  <a:schemeClr val="bg1"/>
                </a:solidFill>
                <a:latin typeface="+mn-ea"/>
                <a:cs typeface="メイリオ" pitchFamily="50" charset="-128"/>
              </a:rPr>
              <a:t>一人で悩まないでください。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26545E1A-C916-C7FC-1AF0-7FA7C00CCABD}"/>
              </a:ext>
            </a:extLst>
          </p:cNvPr>
          <p:cNvSpPr txBox="1"/>
          <p:nvPr/>
        </p:nvSpPr>
        <p:spPr>
          <a:xfrm>
            <a:off x="1469598" y="9320399"/>
            <a:ext cx="394708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rgbClr val="003B83"/>
                </a:solidFill>
                <a:latin typeface="+mn-ea"/>
              </a:rPr>
              <a:t>多賀町教育委員会事務局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5D6F7E67-D8B6-3D78-AD1A-56C564D1155F}"/>
              </a:ext>
            </a:extLst>
          </p:cNvPr>
          <p:cNvSpPr/>
          <p:nvPr/>
        </p:nvSpPr>
        <p:spPr>
          <a:xfrm>
            <a:off x="203054" y="2404011"/>
            <a:ext cx="6480175" cy="360000"/>
          </a:xfrm>
          <a:prstGeom prst="roundRect">
            <a:avLst>
              <a:gd name="adj" fmla="val 50000"/>
            </a:avLst>
          </a:prstGeom>
          <a:solidFill>
            <a:srgbClr val="19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/>
          <a:lstStyle/>
          <a:p>
            <a:pPr algn="ctr" defTabSz="914400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kumimoji="1" lang="ja-JP" altLang="en-US" b="1" dirty="0">
                <a:solidFill>
                  <a:schemeClr val="bg1"/>
                </a:solidFill>
                <a:latin typeface="+mn-ea"/>
                <a:cs typeface="メイリオ" pitchFamily="50" charset="-128"/>
              </a:rPr>
              <a:t>子どもへの接し方が分からない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3D1A31CE-A3FE-0C30-FAE6-FBC4CC0C1C00}"/>
              </a:ext>
            </a:extLst>
          </p:cNvPr>
          <p:cNvSpPr/>
          <p:nvPr/>
        </p:nvSpPr>
        <p:spPr>
          <a:xfrm>
            <a:off x="188822" y="3577562"/>
            <a:ext cx="6480000" cy="360000"/>
          </a:xfrm>
          <a:prstGeom prst="roundRect">
            <a:avLst>
              <a:gd name="adj" fmla="val 50000"/>
            </a:avLst>
          </a:prstGeom>
          <a:solidFill>
            <a:srgbClr val="19A7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/>
          <a:lstStyle/>
          <a:p>
            <a:pPr algn="ctr" defTabSz="914400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kumimoji="1" lang="ja-JP" altLang="en-US" b="1" dirty="0">
                <a:solidFill>
                  <a:schemeClr val="bg1"/>
                </a:solidFill>
                <a:latin typeface="+mn-ea"/>
                <a:cs typeface="メイリオ" pitchFamily="50" charset="-128"/>
              </a:rPr>
              <a:t>心配な状態が続いている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5248FCE-06EF-4410-796E-06E1EF99257F}"/>
              </a:ext>
            </a:extLst>
          </p:cNvPr>
          <p:cNvSpPr txBox="1"/>
          <p:nvPr/>
        </p:nvSpPr>
        <p:spPr>
          <a:xfrm>
            <a:off x="149307" y="661249"/>
            <a:ext cx="648017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rgbClr val="003B83"/>
                </a:solidFill>
                <a:latin typeface="+mn-ea"/>
              </a:rPr>
              <a:t>不安</a:t>
            </a:r>
            <a:r>
              <a:rPr kumimoji="1" lang="ja-JP" altLang="en-US" sz="3200" b="1" dirty="0">
                <a:solidFill>
                  <a:srgbClr val="19A7CE"/>
                </a:solidFill>
                <a:latin typeface="+mn-ea"/>
              </a:rPr>
              <a:t>や</a:t>
            </a:r>
            <a:r>
              <a:rPr kumimoji="1" lang="ja-JP" altLang="en-US" sz="3200" b="1" dirty="0">
                <a:solidFill>
                  <a:srgbClr val="003B83"/>
                </a:solidFill>
                <a:latin typeface="+mn-ea"/>
              </a:rPr>
              <a:t>困りごと</a:t>
            </a:r>
            <a:r>
              <a:rPr kumimoji="1" lang="ja-JP" altLang="en-US" sz="3200" b="1" dirty="0">
                <a:solidFill>
                  <a:srgbClr val="19A7CE"/>
                </a:solidFill>
                <a:latin typeface="+mn-ea"/>
              </a:rPr>
              <a:t>、ありませんか？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3BBE81F-C1E4-910D-1FEA-7F65388F656F}"/>
              </a:ext>
            </a:extLst>
          </p:cNvPr>
          <p:cNvSpPr/>
          <p:nvPr/>
        </p:nvSpPr>
        <p:spPr>
          <a:xfrm>
            <a:off x="4224891" y="2791236"/>
            <a:ext cx="2375992" cy="4817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72000" rIns="0" bIns="0" rtlCol="0" anchor="ctr">
            <a:spAutoFit/>
          </a:bodyPr>
          <a:lstStyle/>
          <a:p>
            <a:pPr marL="144000" indent="-144000" algn="just" defTabSz="685837">
              <a:lnSpc>
                <a:spcPct val="110000"/>
              </a:lnSpc>
              <a:buClr>
                <a:srgbClr val="19A7CE"/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sz="13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家庭学習を続けるべきか</a:t>
            </a:r>
            <a:endParaRPr lang="en-US" altLang="ja-JP" sz="1300" spc="5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144000" indent="-144000" algn="just" defTabSz="685837">
              <a:lnSpc>
                <a:spcPct val="110000"/>
              </a:lnSpc>
              <a:buClr>
                <a:srgbClr val="19A7CE"/>
              </a:buClr>
              <a:buFont typeface="Wingdings" panose="05000000000000000000" pitchFamily="2" charset="2"/>
              <a:buChar char="l"/>
              <a:defRPr/>
            </a:pPr>
            <a:r>
              <a:rPr lang="ja-JP" altLang="en-US" sz="13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誰にも相談できない</a:t>
            </a:r>
            <a:endParaRPr lang="en-US" altLang="ja-JP" sz="1300" spc="5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DB3B29B3-5ED1-4929-ADC6-26B0B20D1C84}"/>
              </a:ext>
            </a:extLst>
          </p:cNvPr>
          <p:cNvSpPr/>
          <p:nvPr/>
        </p:nvSpPr>
        <p:spPr>
          <a:xfrm>
            <a:off x="203426" y="6180414"/>
            <a:ext cx="6480175" cy="36000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/>
          <a:lstStyle/>
          <a:p>
            <a:pPr defTabSz="914400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kumimoji="1" lang="ja-JP" altLang="en-US" b="1" dirty="0">
                <a:solidFill>
                  <a:srgbClr val="F15D5D"/>
                </a:solidFill>
                <a:latin typeface="+mn-ea"/>
                <a:cs typeface="メイリオ" pitchFamily="50" charset="-128"/>
              </a:rPr>
              <a:t>困ったときは相談してください。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790ECD9-67CD-418A-9A21-DA8728D2058E}"/>
              </a:ext>
            </a:extLst>
          </p:cNvPr>
          <p:cNvSpPr txBox="1"/>
          <p:nvPr/>
        </p:nvSpPr>
        <p:spPr>
          <a:xfrm>
            <a:off x="992046" y="6595461"/>
            <a:ext cx="4794698" cy="570468"/>
          </a:xfrm>
          <a:prstGeom prst="roundRect">
            <a:avLst>
              <a:gd name="adj" fmla="val 50000"/>
            </a:avLst>
          </a:prstGeom>
          <a:solidFill>
            <a:srgbClr val="003B83"/>
          </a:solidFill>
        </p:spPr>
        <p:txBody>
          <a:bodyPr wrap="square" lIns="0" tIns="0" rIns="0" bIns="36000" rtlCol="0" anchor="ctr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+mn-ea"/>
              </a:rPr>
              <a:t>不登校等に関する相談窓口</a:t>
            </a:r>
          </a:p>
        </p:txBody>
      </p:sp>
      <p:graphicFrame>
        <p:nvGraphicFramePr>
          <p:cNvPr id="33" name="表 32">
            <a:extLst>
              <a:ext uri="{FF2B5EF4-FFF2-40B4-BE49-F238E27FC236}">
                <a16:creationId xmlns:a16="http://schemas.microsoft.com/office/drawing/2014/main" id="{A730FC18-A202-44CA-96F5-722355925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760960"/>
              </p:ext>
            </p:extLst>
          </p:nvPr>
        </p:nvGraphicFramePr>
        <p:xfrm>
          <a:off x="203426" y="7226323"/>
          <a:ext cx="6480175" cy="201842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67879">
                  <a:extLst>
                    <a:ext uri="{9D8B030D-6E8A-4147-A177-3AD203B41FA5}">
                      <a16:colId xmlns:a16="http://schemas.microsoft.com/office/drawing/2014/main" val="1373112803"/>
                    </a:ext>
                  </a:extLst>
                </a:gridCol>
                <a:gridCol w="2121446">
                  <a:extLst>
                    <a:ext uri="{9D8B030D-6E8A-4147-A177-3AD203B41FA5}">
                      <a16:colId xmlns:a16="http://schemas.microsoft.com/office/drawing/2014/main" val="3827387153"/>
                    </a:ext>
                  </a:extLst>
                </a:gridCol>
                <a:gridCol w="2990850">
                  <a:extLst>
                    <a:ext uri="{9D8B030D-6E8A-4147-A177-3AD203B41FA5}">
                      <a16:colId xmlns:a16="http://schemas.microsoft.com/office/drawing/2014/main" val="133841328"/>
                    </a:ext>
                  </a:extLst>
                </a:gridCol>
              </a:tblGrid>
              <a:tr h="3766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rgbClr val="003B83"/>
                          </a:solidFill>
                          <a:latin typeface="+mn-ea"/>
                          <a:ea typeface="+mn-ea"/>
                        </a:rPr>
                        <a:t>名称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D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rgbClr val="003B83"/>
                          </a:solidFill>
                          <a:latin typeface="+mn-ea"/>
                          <a:ea typeface="+mn-ea"/>
                        </a:rPr>
                        <a:t>概要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D3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rgbClr val="003B83"/>
                          </a:solidFill>
                          <a:latin typeface="+mn-ea"/>
                          <a:ea typeface="+mn-ea"/>
                        </a:rPr>
                        <a:t>問合せ先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D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212223"/>
                  </a:ext>
                </a:extLst>
              </a:tr>
              <a:tr h="7660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rgbClr val="003B83"/>
                          </a:solidFill>
                          <a:latin typeface="+mn-ea"/>
                          <a:ea typeface="+mn-ea"/>
                        </a:rPr>
                        <a:t>多賀町教育委員会</a:t>
                      </a:r>
                      <a:br>
                        <a:rPr kumimoji="1" lang="en-US" altLang="ja-JP" sz="1100" b="1" dirty="0">
                          <a:solidFill>
                            <a:srgbClr val="003B83"/>
                          </a:solidFill>
                          <a:latin typeface="+mn-ea"/>
                          <a:ea typeface="+mn-ea"/>
                        </a:rPr>
                      </a:br>
                      <a:r>
                        <a:rPr kumimoji="1" lang="ja-JP" altLang="en-US" sz="1100" b="1" dirty="0">
                          <a:solidFill>
                            <a:srgbClr val="003B83"/>
                          </a:solidFill>
                          <a:latin typeface="+mn-ea"/>
                          <a:ea typeface="+mn-ea"/>
                        </a:rPr>
                        <a:t>学校教育課</a:t>
                      </a:r>
                      <a:endParaRPr kumimoji="1" lang="en-US" altLang="ja-JP" sz="1100" b="1" dirty="0">
                        <a:solidFill>
                          <a:srgbClr val="003B83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B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B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1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不登校等に関する電話相談</a:t>
                      </a:r>
                    </a:p>
                  </a:txBody>
                  <a:tcPr marL="115024" marR="115024" marT="0" marB="0" anchor="ctr">
                    <a:lnL w="12700" cap="flat" cmpd="sng" algn="ctr">
                      <a:solidFill>
                        <a:srgbClr val="003B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B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B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ja-JP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TEL</a:t>
                      </a:r>
                      <a:r>
                        <a:rPr lang="ja-JP" alt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 ： </a:t>
                      </a:r>
                      <a:r>
                        <a:rPr lang="en-US" altLang="ja-JP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0749-</a:t>
                      </a:r>
                      <a:r>
                        <a:rPr lang="ja-JP" alt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４８</a:t>
                      </a:r>
                      <a:r>
                        <a:rPr lang="en-US" altLang="ja-JP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-</a:t>
                      </a:r>
                      <a:r>
                        <a:rPr lang="ja-JP" alt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８１２３</a:t>
                      </a:r>
                      <a:endParaRPr lang="en-US" altLang="ja-JP" sz="1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（平日</a:t>
                      </a:r>
                      <a:r>
                        <a:rPr lang="en-US" altLang="ja-JP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ja-JP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30</a:t>
                      </a:r>
                      <a:r>
                        <a:rPr lang="ja-JP" alt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lang="en-US" altLang="ja-JP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17</a:t>
                      </a:r>
                      <a:r>
                        <a:rPr lang="ja-JP" alt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ja-JP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15</a:t>
                      </a:r>
                      <a:r>
                        <a:rPr lang="ja-JP" alt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）</a:t>
                      </a:r>
                      <a:endParaRPr lang="en-US" altLang="ja-JP" sz="1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〒 ５２２</a:t>
                      </a:r>
                      <a:r>
                        <a:rPr lang="en-US" altLang="ja-JP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-</a:t>
                      </a:r>
                      <a:r>
                        <a:rPr lang="ja-JP" alt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０３４１　犬上郡多賀町多賀</a:t>
                      </a:r>
                      <a:r>
                        <a:rPr lang="en-US" altLang="ja-JP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324</a:t>
                      </a:r>
                    </a:p>
                    <a:p>
                      <a:pPr algn="just"/>
                      <a:r>
                        <a:rPr lang="ja-JP" alt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　　　　　　　　　　　　　　　　（多賀町役場内）</a:t>
                      </a:r>
                    </a:p>
                  </a:txBody>
                  <a:tcPr marL="115024" marR="115024" marT="0" marB="0" anchor="ctr">
                    <a:lnL w="12700" cap="flat" cmpd="sng" algn="ctr">
                      <a:solidFill>
                        <a:srgbClr val="003B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B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697936"/>
                  </a:ext>
                </a:extLst>
              </a:tr>
              <a:tr h="8757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rgbClr val="003B83"/>
                          </a:solidFill>
                          <a:latin typeface="+mn-ea"/>
                          <a:ea typeface="+mn-ea"/>
                        </a:rPr>
                        <a:t>多賀町子ども・家庭</a:t>
                      </a:r>
                      <a:endParaRPr kumimoji="1" lang="en-US" altLang="ja-JP" sz="1100" b="1" dirty="0">
                        <a:solidFill>
                          <a:srgbClr val="003B83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rgbClr val="003B83"/>
                          </a:solidFill>
                          <a:latin typeface="+mn-ea"/>
                          <a:ea typeface="+mn-ea"/>
                        </a:rPr>
                        <a:t>応援センター</a:t>
                      </a:r>
                      <a:endParaRPr kumimoji="1" lang="en-US" altLang="ja-JP" sz="1100" b="1" dirty="0">
                        <a:solidFill>
                          <a:srgbClr val="003B83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rgbClr val="003B83"/>
                          </a:solidFill>
                          <a:latin typeface="+mn-ea"/>
                          <a:ea typeface="+mn-ea"/>
                        </a:rPr>
                        <a:t>適応指導教室「虹」</a:t>
                      </a:r>
                      <a:endParaRPr kumimoji="1" lang="en-US" altLang="ja-JP" sz="1100" b="1" dirty="0">
                        <a:solidFill>
                          <a:srgbClr val="003B83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B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B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B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不登校や子育て等に関しての相談、様々な原因で学校に行きにくくなった子どもへの支援</a:t>
                      </a:r>
                      <a:endParaRPr lang="en-US" altLang="ja-JP" sz="1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115024" marR="115024" marT="0" marB="0" anchor="ctr">
                    <a:lnL w="12700" cap="flat" cmpd="sng" algn="ctr">
                      <a:solidFill>
                        <a:srgbClr val="003B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B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B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B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ja-JP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TEL</a:t>
                      </a:r>
                      <a:r>
                        <a:rPr lang="ja-JP" alt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： </a:t>
                      </a:r>
                      <a:r>
                        <a:rPr kumimoji="1" lang="en-US" altLang="ja-JP" sz="11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0749-</a:t>
                      </a:r>
                      <a:r>
                        <a:rPr kumimoji="1" lang="ja-JP" altLang="en-US" sz="11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４８</a:t>
                      </a:r>
                      <a:r>
                        <a:rPr kumimoji="1" lang="en-US" altLang="ja-JP" sz="11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-</a:t>
                      </a:r>
                      <a:r>
                        <a:rPr kumimoji="1" lang="ja-JP" altLang="en-US" sz="11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８１３７</a:t>
                      </a:r>
                      <a:endParaRPr kumimoji="1" lang="en-US" altLang="ja-JP" sz="11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1" lang="ja-JP" altLang="en-US" sz="11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（平日　８：３０～１７：１５）</a:t>
                      </a:r>
                      <a:endParaRPr kumimoji="1" lang="en-US" altLang="ja-JP" sz="11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〒 ５２２</a:t>
                      </a:r>
                      <a:r>
                        <a:rPr lang="en-US" altLang="ja-JP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-</a:t>
                      </a:r>
                      <a:r>
                        <a:rPr lang="ja-JP" altLang="en-US" sz="11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０３４１</a:t>
                      </a:r>
                      <a:r>
                        <a:rPr kumimoji="1" lang="ja-JP" altLang="en-US" sz="11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犬上郡多賀町多賀</a:t>
                      </a:r>
                      <a:r>
                        <a:rPr kumimoji="1" lang="en-US" altLang="ja-JP" sz="11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221-1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（総合福祉保健センター「ふれあいの郷」３階）</a:t>
                      </a:r>
                      <a:endParaRPr lang="en-US" altLang="ja-JP" sz="1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115024" marR="115024" marT="0" marB="0" anchor="ctr">
                    <a:lnL w="12700" cap="flat" cmpd="sng" algn="ctr">
                      <a:solidFill>
                        <a:srgbClr val="003B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B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B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385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1882074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11AEDC9698A6F4BBCAA72F19C44D56D" ma:contentTypeVersion="16" ma:contentTypeDescription="新しいドキュメントを作成します。" ma:contentTypeScope="" ma:versionID="0829ab1c06279322a30410dfd0dce417">
  <xsd:schema xmlns:xsd="http://www.w3.org/2001/XMLSchema" xmlns:xs="http://www.w3.org/2001/XMLSchema" xmlns:p="http://schemas.microsoft.com/office/2006/metadata/properties" xmlns:ns2="f599258b-993d-4577-b4a7-d423e0eea40b" xmlns:ns3="419c36ae-beda-4205-a255-cc1471085146" targetNamespace="http://schemas.microsoft.com/office/2006/metadata/properties" ma:root="true" ma:fieldsID="3abc68fe2cd1eaf11d3826c2fff86220" ns2:_="" ns3:_="">
    <xsd:import namespace="f599258b-993d-4577-b4a7-d423e0eea40b"/>
    <xsd:import namespace="419c36ae-beda-4205-a255-cc147108514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99258b-993d-4577-b4a7-d423e0eea40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9916f2e-1ac3-466e-8514-bab12d9bb06d}" ma:internalName="TaxCatchAll" ma:showField="CatchAllData" ma:web="f599258b-993d-4577-b4a7-d423e0eea40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9c36ae-beda-4205-a255-cc14710851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d6a3b4cf-afe1-4e0a-89f4-490ce89a1ce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A6AE91-BEBD-45A2-B764-D7F989AF29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99258b-993d-4577-b4a7-d423e0eea40b"/>
    <ds:schemaRef ds:uri="419c36ae-beda-4205-a255-cc14710851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AF248D-7E0E-411C-9115-2E8428AACD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326</Words>
  <Application>Microsoft Office PowerPoint</Application>
  <PresentationFormat>A4 210 x 297 mm</PresentationFormat>
  <Paragraphs>40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Arial</vt:lpstr>
      <vt:lpstr>Wingdings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学校教育課</dc:creator>
  <cp:lastModifiedBy>学校教育課</cp:lastModifiedBy>
  <cp:revision>14</cp:revision>
  <cp:lastPrinted>2023-12-07T01:41:20Z</cp:lastPrinted>
  <dcterms:modified xsi:type="dcterms:W3CDTF">2023-12-13T07:07:08Z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2022-06-23T02:54:28Z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42ba4583-c8ba-4b5d-adbe-97ea24ddfc33</vt:lpwstr>
  </property>
  <property fmtid="{D5CDD505-2E9C-101B-9397-08002B2CF9AE}" pid="8" name="MSIP_Label_d899a617-f30e-4fb8-b81c-fb6d0b94ac5b_ContentBits">
    <vt:lpwstr>0</vt:lpwstr>
  </property>
</Properties>
</file>